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3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b="0" sz="4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SzTx/>
              <a:buFontTx/>
              <a:buNone/>
              <a:defRPr b="0" sz="18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o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38" name="Shape 138"/>
          <p:cNvSpPr/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cap="all" sz="3800">
                <a:solidFill>
                  <a:srgbClr val="000000"/>
                </a:solidFill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b="0" sz="2000">
                <a:solidFill>
                  <a:srgbClr val="000000"/>
                </a:solidFill>
                <a:uFillTx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b="0" sz="2000">
                <a:solidFill>
                  <a:srgbClr val="000000"/>
                </a:solidFill>
                <a:uFillTx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b="0" sz="2000">
                <a:solidFill>
                  <a:srgbClr val="000000"/>
                </a:solidFill>
                <a:uFillTx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b="0" sz="2000">
                <a:solidFill>
                  <a:srgbClr val="000000"/>
                </a:solidFill>
                <a:uFillTx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b="0" sz="2000">
                <a:solidFill>
                  <a:srgbClr val="000000"/>
                </a:solidFill>
                <a:uFillTx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o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49" name="Shape 149"/>
          <p:cNvSpPr/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cap="all" sz="3800">
                <a:solidFill>
                  <a:srgbClr val="000000"/>
                </a:solidFill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SzTx/>
              <a:buNone/>
              <a:defRPr b="0" sz="200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1689794" y="136921"/>
            <a:ext cx="5983487" cy="1163837"/>
          </a:xfrm>
          <a:prstGeom prst="rect">
            <a:avLst/>
          </a:prstGeom>
        </p:spPr>
        <p:txBody>
          <a:bodyPr lIns="27384" tIns="27384" rIns="27384" bIns="27384" anchor="ctr">
            <a:normAutofit fontScale="100000" lnSpcReduction="0"/>
          </a:bodyPr>
          <a:lstStyle>
            <a:lvl1pPr algn="ctr">
              <a:lnSpc>
                <a:spcPct val="100000"/>
              </a:lnSpc>
              <a:defRPr b="0" sz="42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xfrm>
            <a:off x="1689794" y="1396603"/>
            <a:ext cx="5983487" cy="3388817"/>
          </a:xfrm>
          <a:prstGeom prst="rect">
            <a:avLst/>
          </a:prstGeom>
        </p:spPr>
        <p:txBody>
          <a:bodyPr lIns="27384" tIns="27384" rIns="27384" bIns="27384" anchor="ctr">
            <a:normAutofit fontScale="100000" lnSpcReduction="0"/>
          </a:bodyPr>
          <a:lstStyle>
            <a:lvl1pPr marL="233947" indent="-233947">
              <a:lnSpc>
                <a:spcPct val="100000"/>
              </a:lnSpc>
              <a:spcBef>
                <a:spcPts val="4200"/>
              </a:spcBef>
              <a:buSzPct val="75000"/>
              <a:buChar char="•"/>
              <a:defRPr b="0" sz="20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678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b="0" sz="20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22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b="0" sz="20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5674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b="0" sz="20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11947" indent="-233947">
              <a:lnSpc>
                <a:spcPct val="100000"/>
              </a:lnSpc>
              <a:spcBef>
                <a:spcPts val="4200"/>
              </a:spcBef>
              <a:buSzPct val="75000"/>
              <a:buFontTx/>
              <a:buChar char="•"/>
              <a:defRPr b="0" sz="20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hape 169"/>
          <p:cNvSpPr/>
          <p:nvPr>
            <p:ph type="sldNum" sz="quarter" idx="2"/>
          </p:nvPr>
        </p:nvSpPr>
        <p:spPr>
          <a:xfrm>
            <a:off x="4580829" y="4990802"/>
            <a:ext cx="194571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b="0" sz="9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6" name="Shape 46"/>
          <p:cNvSpPr/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59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69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81" name="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93" name="image.tiff"/>
          <p:cNvPicPr>
            <a:picLocks noChangeAspect="0"/>
          </p:cNvPicPr>
          <p:nvPr/>
        </p:nvPicPr>
        <p:blipFill>
          <a:blip r:embed="rId2">
            <a:extLst/>
          </a:blip>
          <a:srcRect l="0" t="2653" r="0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Font typeface="Lucida Grande"/>
              <a:buChar char="‣"/>
            </a:lvl2pPr>
            <a:lvl3pPr>
              <a:buFont typeface="Lucida Grande"/>
              <a:buChar char="‣"/>
            </a:lvl3pPr>
            <a:lvl4pPr>
              <a:buFont typeface="Lucida Grande"/>
              <a:buChar char="‣"/>
            </a:lvl4pPr>
            <a:lvl5pPr>
              <a:buFont typeface="Lucida Grande"/>
              <a:buChar char="‣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5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b="1" baseline="0" cap="none" i="0" spc="0" strike="noStrike" sz="2200" u="none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300" u="none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atascienceresume.com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atascienceresume.com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atascienceresume.com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cs.cornell.edu/home/kleinber/networks-book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pic>
        <p:nvPicPr>
          <p:cNvPr id="180" name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>
            <p:ph type="title" idx="4294967295"/>
          </p:nvPr>
        </p:nvSpPr>
        <p:spPr>
          <a:xfrm>
            <a:off x="412750" y="1144587"/>
            <a:ext cx="8469313" cy="354975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t>11 WEEK PART TIME COURSE</a:t>
            </a:r>
          </a:p>
          <a:p>
            <a:pPr>
              <a:lnSpc>
                <a:spcPct val="70000"/>
              </a:lnSpc>
              <a:defRPr sz="4100"/>
            </a:pPr>
          </a:p>
          <a:p>
            <a:pPr>
              <a:lnSpc>
                <a:spcPct val="70000"/>
              </a:lnSpc>
              <a:defRPr sz="4100"/>
            </a:pPr>
            <a:r>
              <a:t>Week 10 - </a:t>
            </a:r>
            <a:r>
              <a:rPr b="0" i="1"/>
              <a:t>Less</a:t>
            </a:r>
            <a:r>
              <a:t> Technical Skills</a:t>
            </a:r>
          </a:p>
          <a:p>
            <a:pPr>
              <a:lnSpc>
                <a:spcPct val="70000"/>
              </a:lnSpc>
              <a:defRPr sz="4100"/>
            </a:pPr>
            <a:r>
              <a:t>						 (but still </a:t>
            </a:r>
            <a:r>
              <a:rPr b="0" i="1"/>
              <a:t>really</a:t>
            </a:r>
            <a:r>
              <a:t> important)</a:t>
            </a:r>
          </a:p>
          <a:p>
            <a:pPr>
              <a:lnSpc>
                <a:spcPct val="70000"/>
              </a:lnSpc>
              <a:defRPr sz="4100"/>
            </a:pPr>
            <a:r>
              <a:t>Wednesday 18th May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6" name="Shape 246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NETWORKING</a:t>
            </a:r>
          </a:p>
        </p:txBody>
      </p:sp>
      <p:sp>
        <p:nvSpPr>
          <p:cNvPr id="247" name="Shape 247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53" name="Shape 253"/>
          <p:cNvSpPr/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NETWORKING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Sydney is an incredibly connected place for Data Science</a:t>
            </a:r>
          </a:p>
          <a:p>
            <a:pPr>
              <a:spcBef>
                <a:spcPts val="1200"/>
              </a:spcBef>
            </a:pPr>
            <a:r>
              <a:t>Meetups are a great way to socialise and find people with common interests.</a:t>
            </a:r>
          </a:p>
          <a:p>
            <a:pPr>
              <a:spcBef>
                <a:spcPts val="1200"/>
              </a:spcBef>
            </a:pPr>
            <a:r>
              <a:t>Conferences are great too (but harder to make lasting connections)</a:t>
            </a:r>
          </a:p>
          <a:p>
            <a:pPr>
              <a:spcBef>
                <a:spcPts val="1200"/>
              </a:spcBef>
            </a:pPr>
            <a:r>
              <a:t>Your workplace may have some great people you may not have realised - talk to people!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3696" y="3515602"/>
            <a:ext cx="2212192" cy="1635835"/>
          </a:xfrm>
          <a:prstGeom prst="rect">
            <a:avLst/>
          </a:prstGeom>
          <a:ln w="25400"/>
        </p:spPr>
      </p:pic>
      <p:pic>
        <p:nvPicPr>
          <p:cNvPr id="25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6250" y="3482573"/>
            <a:ext cx="2566788" cy="1701893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1" name="Shape 261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RÉSUMÉ</a:t>
            </a:r>
          </a:p>
        </p:txBody>
      </p:sp>
      <p:sp>
        <p:nvSpPr>
          <p:cNvPr id="262" name="Shape 262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5" name="Shape 26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7" name="Shape 26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68" name="Shape 268"/>
          <p:cNvSpPr/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RÉSUMÉ - from </a:t>
            </a:r>
            <a:r>
              <a:rPr u="sng">
                <a:hlinkClick r:id="rId2" invalidUrl="" action="" tgtFrame="" tooltip="" history="1" highlightClick="0" endSnd="0"/>
              </a:rPr>
              <a:t>datascienceresume.com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Tailor it to the position you are applying for</a:t>
            </a:r>
          </a:p>
          <a:p>
            <a:pPr>
              <a:spcBef>
                <a:spcPts val="1200"/>
              </a:spcBef>
            </a:pPr>
            <a:r>
              <a:t>Relevant experience</a:t>
            </a:r>
          </a:p>
          <a:p>
            <a:pPr>
              <a:spcBef>
                <a:spcPts val="1200"/>
              </a:spcBef>
            </a:pPr>
            <a:r>
              <a:t>Format</a:t>
            </a:r>
          </a:p>
          <a:p>
            <a:pPr lvl="1">
              <a:spcBef>
                <a:spcPts val="1200"/>
              </a:spcBef>
            </a:pPr>
            <a:r>
              <a:t>Keep it to one page</a:t>
            </a:r>
          </a:p>
          <a:p>
            <a:pPr lvl="1">
              <a:spcBef>
                <a:spcPts val="1200"/>
              </a:spcBef>
            </a:pPr>
            <a:r>
              <a:t>Use past tense</a:t>
            </a:r>
          </a:p>
          <a:p>
            <a:pPr lvl="1">
              <a:spcBef>
                <a:spcPts val="1200"/>
              </a:spcBef>
            </a:pPr>
            <a:r>
              <a:t>Keep any descriptions succinct</a:t>
            </a:r>
          </a:p>
          <a:p>
            <a:pPr lvl="1">
              <a:spcBef>
                <a:spcPts val="1200"/>
              </a:spcBef>
            </a:pPr>
            <a:r>
              <a:t>Avoid colour coding</a:t>
            </a:r>
          </a:p>
          <a:p>
            <a:pPr lvl="1">
              <a:spcBef>
                <a:spcPts val="1200"/>
              </a:spcBef>
            </a:pPr>
            <a:r>
              <a:t>Send it as a pdf (the best way to ensure there are no scaling issues)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76" name="Shape 276"/>
          <p:cNvSpPr/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RÉSUMÉ - from </a:t>
            </a:r>
            <a:r>
              <a:rPr u="sng">
                <a:hlinkClick r:id="rId2" invalidUrl="" action="" tgtFrame="" tooltip="" history="1" highlightClick="0" endSnd="0"/>
              </a:rPr>
              <a:t>datascienceresume.com</a:t>
            </a:r>
          </a:p>
        </p:txBody>
      </p:sp>
      <p:sp>
        <p:nvSpPr>
          <p:cNvPr id="278" name="Shape 2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Only include a "Interests/Hobbies" section if </a:t>
            </a:r>
          </a:p>
          <a:p>
            <a:pPr>
              <a:spcBef>
                <a:spcPts val="1200"/>
              </a:spcBef>
            </a:pPr>
            <a:r>
              <a:t>(a) you make it specific such that it conveys something about yourself</a:t>
            </a:r>
          </a:p>
          <a:p>
            <a:pPr>
              <a:spcBef>
                <a:spcPts val="1200"/>
              </a:spcBef>
            </a:pPr>
            <a:r>
              <a:t>(b) you have the sense from networking / interactions with the company you're applying to, that they value some of the softer skills.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84" name="Shape 284"/>
          <p:cNvSpPr/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RÉSUMÉ - from </a:t>
            </a:r>
            <a:r>
              <a:rPr u="sng">
                <a:hlinkClick r:id="rId2" invalidUrl="" action="" tgtFrame="" tooltip="" history="1" highlightClick="0" endSnd="0"/>
              </a:rPr>
              <a:t>datascienceresume.com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Proof Points</a:t>
            </a:r>
          </a:p>
          <a:p>
            <a:pPr>
              <a:spcBef>
                <a:spcPts val="1200"/>
              </a:spcBef>
            </a:pPr>
            <a:r>
              <a:t>Relevant thesis</a:t>
            </a:r>
          </a:p>
          <a:p>
            <a:pPr>
              <a:spcBef>
                <a:spcPts val="1200"/>
              </a:spcBef>
            </a:pPr>
            <a:r>
              <a:t>Relevant course(s) taken - and grades if available</a:t>
            </a:r>
          </a:p>
          <a:p>
            <a:pPr>
              <a:spcBef>
                <a:spcPts val="1200"/>
              </a:spcBef>
            </a:pPr>
            <a:r>
              <a:t>Independent projects completed (e.g., Kaggle, self-driven work)</a:t>
            </a:r>
          </a:p>
          <a:p>
            <a:pPr>
              <a:spcBef>
                <a:spcPts val="1200"/>
              </a:spcBef>
            </a:pPr>
            <a:r>
              <a:t>Github profile - especially with the code from the independent projects</a:t>
            </a:r>
          </a:p>
          <a:p>
            <a:pPr>
              <a:spcBef>
                <a:spcPts val="1200"/>
              </a:spcBef>
            </a:pPr>
            <a:r>
              <a:t>Technical blog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2" name="Shape 292"/>
          <p:cNvSpPr/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Shape 2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RÉSUMÉ</a:t>
            </a:r>
          </a:p>
        </p:txBody>
      </p:sp>
      <p:sp>
        <p:nvSpPr>
          <p:cNvPr id="294" name="Shape 2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Don’t lie</a:t>
            </a:r>
          </a:p>
          <a:p>
            <a:pPr>
              <a:spcBef>
                <a:spcPts val="1200"/>
              </a:spcBef>
            </a:pPr>
            <a:r>
              <a:t>Brush up on technology you use before an interview</a:t>
            </a:r>
          </a:p>
          <a:p>
            <a:pPr>
              <a:spcBef>
                <a:spcPts val="1200"/>
              </a:spcBef>
            </a:pPr>
            <a:r>
              <a:t>Highlight the benefits of your analysis (e.g. x% reduction in customer churn which increased revenue by $y)</a:t>
            </a:r>
          </a:p>
          <a:p>
            <a:pPr>
              <a:spcBef>
                <a:spcPts val="1200"/>
              </a:spcBef>
            </a:pPr>
            <a:r>
              <a:t>What were some of the major projects you worked on?</a:t>
            </a:r>
          </a:p>
          <a:p>
            <a:pPr>
              <a:spcBef>
                <a:spcPts val="1200"/>
              </a:spcBef>
            </a:pPr>
            <a:r>
              <a:t>What was the purpose of them?</a:t>
            </a:r>
          </a:p>
          <a:p>
            <a:pPr>
              <a:spcBef>
                <a:spcPts val="1200"/>
              </a:spcBef>
            </a:pPr>
            <a:r>
              <a:t>What did you contribute?</a:t>
            </a:r>
          </a:p>
          <a:p>
            <a:pPr>
              <a:spcBef>
                <a:spcPts val="1200"/>
              </a:spcBef>
            </a:pPr>
            <a:r>
              <a:t>What technologies did you use to complete the project?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98" name="Shape 298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INTERVIEWS</a:t>
            </a:r>
          </a:p>
        </p:txBody>
      </p:sp>
      <p:sp>
        <p:nvSpPr>
          <p:cNvPr id="299" name="Shape 299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02" name="Shape 30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05" name="Shape 305"/>
          <p:cNvSpPr/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INTERVIEWS</a:t>
            </a:r>
          </a:p>
        </p:txBody>
      </p:sp>
      <p:pic>
        <p:nvPicPr>
          <p:cNvPr id="3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421" y="960437"/>
            <a:ext cx="6243585" cy="4297363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10" name="Shape 3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13" name="Shape 313"/>
          <p:cNvSpPr/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Shape 3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INTERVIEWS - TYPICAL TECHNICAL QUESTIONS</a:t>
            </a:r>
          </a:p>
        </p:txBody>
      </p:sp>
      <p:sp>
        <p:nvSpPr>
          <p:cNvPr id="315" name="Shape 3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What is R</a:t>
            </a:r>
            <a:r>
              <a:rPr b="0" baseline="31999"/>
              <a:t>2 </a:t>
            </a:r>
            <a:r>
              <a:rPr b="0"/>
              <a:t>(for linear regression)</a:t>
            </a:r>
            <a:endParaRPr b="0"/>
          </a:p>
          <a:p>
            <a:pPr>
              <a:spcBef>
                <a:spcPts val="1200"/>
              </a:spcBef>
            </a:pPr>
            <a:r>
              <a:rPr b="0"/>
              <a:t>How do you assess whether to include a variable in a linear regression model?</a:t>
            </a:r>
            <a:endParaRPr b="0"/>
          </a:p>
          <a:p>
            <a:pPr>
              <a:spcBef>
                <a:spcPts val="1200"/>
              </a:spcBef>
            </a:pPr>
            <a:r>
              <a:rPr b="0"/>
              <a:t>How would you assess model accuracy?</a:t>
            </a:r>
            <a:endParaRPr b="0"/>
          </a:p>
          <a:p>
            <a:pPr>
              <a:spcBef>
                <a:spcPts val="1200"/>
              </a:spcBef>
            </a:pPr>
            <a:r>
              <a:rPr b="0"/>
              <a:t>Explain what regularization is and why it is useful.</a:t>
            </a:r>
            <a:endParaRPr b="0"/>
          </a:p>
          <a:p>
            <a:pPr>
              <a:spcBef>
                <a:spcPts val="1200"/>
              </a:spcBef>
            </a:pPr>
            <a:r>
              <a:rPr b="0"/>
              <a:t>Explain what resampling methods are and why they are useful. Also explain their limitations.</a:t>
            </a:r>
            <a:endParaRPr b="0"/>
          </a:p>
          <a:p>
            <a:pPr>
              <a:spcBef>
                <a:spcPts val="1200"/>
              </a:spcBef>
            </a:pPr>
            <a:r>
              <a:rPr b="0"/>
              <a:t>Give an example of how you would use experimental design to answer a question about user behaviour.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87" name="Shape 187"/>
          <p:cNvSpPr/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SzPct val="100000"/>
              <a:buFontTx/>
              <a:buAutoNum type="arabicPeriod" startAt="1"/>
            </a:pPr>
            <a:r>
              <a:t>Non technical skills</a:t>
            </a:r>
          </a:p>
          <a:p>
            <a:pPr lvl="1" marL="987777" indent="-352777">
              <a:buSzPct val="100000"/>
              <a:buFontTx/>
              <a:buAutoNum type="arabicPeriod" startAt="1"/>
            </a:pPr>
            <a:r>
              <a:t>Communication</a:t>
            </a:r>
          </a:p>
          <a:p>
            <a:pPr lvl="1" marL="987777" indent="-352777">
              <a:buSzPct val="100000"/>
              <a:buFontTx/>
              <a:buAutoNum type="arabicPeriod" startAt="1"/>
            </a:pPr>
            <a:r>
              <a:t>Presentation</a:t>
            </a:r>
          </a:p>
          <a:p>
            <a:pPr lvl="1" marL="987777" indent="-352777">
              <a:buSzPct val="100000"/>
              <a:buFontTx/>
              <a:buAutoNum type="arabicPeriod" startAt="1"/>
            </a:pPr>
            <a:r>
              <a:t>Networking</a:t>
            </a:r>
          </a:p>
          <a:p>
            <a:pPr lvl="1" marL="987777" indent="-352777">
              <a:buSzPct val="100000"/>
              <a:buFontTx/>
              <a:buAutoNum type="arabicPeriod" startAt="1"/>
            </a:pPr>
            <a:r>
              <a:t>Résumé</a:t>
            </a:r>
          </a:p>
          <a:p>
            <a:pPr lvl="1" marL="987777" indent="-352777">
              <a:buSzPct val="100000"/>
              <a:buFontTx/>
              <a:buAutoNum type="arabicPeriod" startAt="1"/>
            </a:pPr>
            <a:r>
              <a:t>Interviews</a:t>
            </a:r>
          </a:p>
          <a:p>
            <a:pPr marL="352777" indent="-352777">
              <a:buSzPct val="100000"/>
              <a:buFontTx/>
              <a:buAutoNum type="arabicPeriod" startAt="1"/>
            </a:pPr>
            <a:r>
              <a:t>Lab</a:t>
            </a:r>
          </a:p>
          <a:p>
            <a:pPr marL="352777" indent="-352777">
              <a:buSzPct val="100000"/>
              <a:buFontTx/>
              <a:buAutoNum type="arabicPeriod" startAt="1"/>
            </a:pPr>
            <a:r>
              <a:t>Discussion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19" name="Shape 3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20" name="Shape 3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21" name="Shape 321"/>
          <p:cNvSpPr/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INTERVIEWS - TYPICAL TECHNICAL QUESTIONS</a:t>
            </a:r>
          </a:p>
        </p:txBody>
      </p:sp>
      <p:sp>
        <p:nvSpPr>
          <p:cNvPr id="323" name="Shape 3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What is a recommendation engine? How does it work?</a:t>
            </a:r>
          </a:p>
          <a:p>
            <a:pPr>
              <a:spcBef>
                <a:spcPts val="1200"/>
              </a:spcBef>
            </a:pPr>
            <a:r>
              <a:t>Which tools do you use for visualization? What do you think of Tableau? R? SAS? (for graphs). How to efficiently represent 5 dimension in a chart?</a:t>
            </a:r>
          </a:p>
          <a:p>
            <a:pPr>
              <a:spcBef>
                <a:spcPts val="1200"/>
              </a:spcBef>
            </a:pPr>
            <a:r>
              <a:t>Are you familiar with pricing optimization, price elasticity, inventory management, competitive intelligence? Give examples.</a:t>
            </a:r>
          </a:p>
          <a:p>
            <a:pPr>
              <a:spcBef>
                <a:spcPts val="1200"/>
              </a:spcBef>
            </a:pPr>
            <a:r>
              <a:t>How can you prove that one improvement you've brought to an algorithm is really an improvement over not doing anything?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26" name="Shape 32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27" name="Shape 32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29" name="Shape 329"/>
          <p:cNvSpPr/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Shape 3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INTERVIEWS - HILARY MASON’S QUESTIONS</a:t>
            </a:r>
          </a:p>
        </p:txBody>
      </p:sp>
      <p:sp>
        <p:nvSpPr>
          <p:cNvPr id="331" name="Shape 3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1. What was the last thing that you made for fun?</a:t>
            </a:r>
          </a:p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2. What's your favourite algorithm? Can you explain it to me?</a:t>
            </a:r>
          </a:p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3. Tell me about a data project you've done that was successful. How did you add unique value?</a:t>
            </a:r>
          </a:p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4. Tell me about something that failed. What would you change if you had to do it over again? ...</a:t>
            </a:r>
          </a:p>
          <a:p>
            <a:pPr marL="0" indent="0">
              <a:spcBef>
                <a:spcPts val="1200"/>
              </a:spcBef>
              <a:buSzTx/>
              <a:buFontTx/>
              <a:buNone/>
            </a:pPr>
            <a:r>
              <a:t>5. You clearly know a bit about our data and our work. When you look around, what's the first thing that comes to mind as "why haven't you done X"?! ...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36" name="Shape 3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37" name="Shape 337"/>
          <p:cNvSpPr/>
          <p:nvPr>
            <p:ph type="sldNum" sz="quarter" idx="2"/>
          </p:nvPr>
        </p:nvSpPr>
        <p:spPr>
          <a:xfrm>
            <a:off x="8599785" y="514350"/>
            <a:ext cx="355005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INTERVIEWS</a:t>
            </a:r>
          </a:p>
        </p:txBody>
      </p:sp>
      <p:pic>
        <p:nvPicPr>
          <p:cNvPr id="33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0186" y="960437"/>
            <a:ext cx="3322703" cy="4297363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277" y="-374652"/>
            <a:ext cx="9445629" cy="6297087"/>
          </a:xfrm>
          <a:prstGeom prst="rect">
            <a:avLst/>
          </a:prstGeom>
          <a:ln w="25400"/>
        </p:spPr>
      </p:pic>
      <p:sp>
        <p:nvSpPr>
          <p:cNvPr id="342" name="Shape 3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44" name="Shape 344"/>
          <p:cNvSpPr/>
          <p:nvPr>
            <p:ph type="title" idx="4294967295"/>
          </p:nvPr>
        </p:nvSpPr>
        <p:spPr>
          <a:xfrm>
            <a:off x="2510829" y="2052372"/>
            <a:ext cx="4341417" cy="393223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pPr/>
            <a:r>
              <a:t>LAB</a:t>
            </a:r>
          </a:p>
        </p:txBody>
      </p:sp>
      <p:sp>
        <p:nvSpPr>
          <p:cNvPr id="345" name="Shape 345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>
                <a:solidFill>
                  <a:srgbClr val="0B0C0C"/>
                </a:solidFill>
              </a:defRPr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49" name="Shape 349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Presentations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Tasks</a:t>
            </a:r>
          </a:p>
        </p:txBody>
      </p:sp>
      <p:sp>
        <p:nvSpPr>
          <p:cNvPr id="350" name="Shape 350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pPr/>
            <a:r>
              <a:t>DATA SCIENCE - Week 10 Day 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54" name="Shape 354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PRESENTATIONS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10 mins presentation with 5 mins for questions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What did you do?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What were the results?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What did you achieve?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What did you learn?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What else will you try in the future?</a:t>
            </a:r>
          </a:p>
          <a:p>
            <a:pPr marL="199813" marR="27728" indent="-131445">
              <a:lnSpc>
                <a:spcPct val="120000"/>
              </a:lnSpc>
              <a:buSzPct val="69000"/>
              <a:buFont typeface="Lucida Grande"/>
              <a:defRPr sz="1800"/>
            </a:pPr>
            <a:r>
              <a:t>Appendix with any interesting findings</a:t>
            </a:r>
          </a:p>
        </p:txBody>
      </p:sp>
      <p:sp>
        <p:nvSpPr>
          <p:cNvPr id="355" name="Shape 355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defRPr sz="2300"/>
            </a:lvl1pPr>
          </a:lstStyle>
          <a:p>
            <a:pPr/>
            <a:r>
              <a:t>DATA SCIENCE - Week 10 Day 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359" name="Shape 359"/>
          <p:cNvSpPr/>
          <p:nvPr>
            <p:ph type="title" idx="4294967295"/>
          </p:nvPr>
        </p:nvSpPr>
        <p:spPr>
          <a:xfrm>
            <a:off x="468312" y="681831"/>
            <a:ext cx="8426451" cy="4141342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algn="ctr">
              <a:lnSpc>
                <a:spcPts val="7600"/>
              </a:lnSpc>
              <a:defRPr sz="2600"/>
            </a:pPr>
            <a:r>
              <a:t>Task List</a:t>
            </a:r>
            <a:endParaRPr sz="1900"/>
          </a:p>
          <a:p>
            <a:pPr marL="262325" marR="27728" indent="-234597">
              <a:lnSpc>
                <a:spcPct val="120000"/>
              </a:lnSpc>
              <a:buSzPct val="100000"/>
              <a:defRPr sz="1800"/>
            </a:pPr>
            <a:r>
              <a:rPr sz="1900"/>
              <a:t>Let me know if you’d like to present on Monday 30th May or Wednesday 1st June</a:t>
            </a:r>
            <a:endParaRPr sz="1900"/>
          </a:p>
          <a:p>
            <a:pPr marL="262325" marR="27728" indent="-234597">
              <a:lnSpc>
                <a:spcPct val="120000"/>
              </a:lnSpc>
              <a:buSzPct val="100000"/>
              <a:defRPr sz="1800"/>
            </a:pPr>
            <a:r>
              <a:rPr sz="1900"/>
              <a:t>Do a draft outline of the talk and put it in</a:t>
            </a:r>
            <a:endParaRPr sz="1900"/>
          </a:p>
          <a:p>
            <a:pPr marL="262325" marR="27728" indent="-234597">
              <a:lnSpc>
                <a:spcPct val="120000"/>
              </a:lnSpc>
              <a:buSzPct val="100000"/>
              <a:defRPr sz="1800"/>
            </a:pPr>
            <a:r>
              <a:rPr sz="1900"/>
              <a:t>Do more modelling :)</a:t>
            </a:r>
            <a:endParaRPr sz="1900"/>
          </a:p>
          <a:p>
            <a:pPr marL="262325" marR="27728" indent="-234597">
              <a:lnSpc>
                <a:spcPct val="120000"/>
              </a:lnSpc>
              <a:buSzPct val="100000"/>
              <a:defRPr sz="1800"/>
            </a:pPr>
            <a:r>
              <a:rPr sz="1900"/>
              <a:t>Read about network analysis here, </a:t>
            </a:r>
            <a:r>
              <a:rPr u="sng">
                <a:hlinkClick r:id="rId2" invalidUrl="" action="" tgtFrame="" tooltip="" history="1" highlightClick="0" endSnd="0"/>
              </a:rPr>
              <a:t>http://www.cs.cornell.edu/home/kleinber/networks-book/</a:t>
            </a:r>
            <a:r>
              <a:rPr sz="1900"/>
              <a:t> Chapters 1 and 2</a:t>
            </a:r>
          </a:p>
        </p:txBody>
      </p:sp>
      <p:sp>
        <p:nvSpPr>
          <p:cNvPr id="360" name="Shape 360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10 Day 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193" name="Shape 193"/>
          <p:cNvSpPr/>
          <p:nvPr>
            <p:ph type="title" idx="4294967295"/>
          </p:nvPr>
        </p:nvSpPr>
        <p:spPr>
          <a:xfrm>
            <a:off x="468312" y="681831"/>
            <a:ext cx="8426451" cy="4141342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49978" marR="27728" indent="-222250">
              <a:lnSpc>
                <a:spcPct val="120000"/>
              </a:lnSpc>
              <a:buSzPct val="100000"/>
              <a:buBlip>
                <a:blip r:embed="rId2"/>
              </a:buBlip>
              <a:defRPr sz="1800"/>
            </a:pPr>
            <a:endParaRPr sz="1900"/>
          </a:p>
          <a:p>
            <a:pPr marL="249977" marR="27728" indent="-222249">
              <a:lnSpc>
                <a:spcPct val="120000"/>
              </a:lnSpc>
              <a:buSzPct val="100000"/>
              <a:defRPr sz="3400"/>
            </a:pPr>
            <a:r>
              <a:t>EMAIL ONE OF THE GUEST PRESENTERS OF THIS CLASS</a:t>
            </a:r>
          </a:p>
        </p:txBody>
      </p:sp>
      <p:sp>
        <p:nvSpPr>
          <p:cNvPr id="194" name="Shape 194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pPr/>
            <a:r>
              <a:t>DATA SCIENCE - Week 9</a:t>
            </a:r>
          </a:p>
        </p:txBody>
      </p:sp>
      <p:pic>
        <p:nvPicPr>
          <p:cNvPr id="1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112" y="3885046"/>
            <a:ext cx="2323402" cy="1053555"/>
          </a:xfrm>
          <a:prstGeom prst="rect">
            <a:avLst/>
          </a:prstGeom>
          <a:ln w="25400"/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3265" y="2124112"/>
            <a:ext cx="2404948" cy="1256780"/>
          </a:xfrm>
          <a:prstGeom prst="rect">
            <a:avLst/>
          </a:prstGeom>
          <a:ln w="25400"/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3265" y="4070496"/>
            <a:ext cx="2404948" cy="682655"/>
          </a:xfrm>
          <a:prstGeom prst="rect">
            <a:avLst/>
          </a:prstGeom>
          <a:ln w="25400"/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47851" y="2167261"/>
            <a:ext cx="1755925" cy="92327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2" name="Shape 202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COMMUNICATION</a:t>
            </a:r>
          </a:p>
        </p:txBody>
      </p:sp>
      <p:sp>
        <p:nvSpPr>
          <p:cNvPr id="203" name="Shape 203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09" name="Shape 209"/>
          <p:cNvSpPr/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COMMUNICATION</a:t>
            </a:r>
          </a:p>
        </p:txBody>
      </p:sp>
      <p:sp>
        <p:nvSpPr>
          <p:cNvPr id="211" name="Shape 2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Who’s the audience?</a:t>
            </a:r>
          </a:p>
          <a:p>
            <a:pPr>
              <a:spcBef>
                <a:spcPts val="1200"/>
              </a:spcBef>
            </a:pPr>
            <a:r>
              <a:t>Clear and concise</a:t>
            </a:r>
          </a:p>
          <a:p>
            <a:pPr>
              <a:spcBef>
                <a:spcPts val="1200"/>
              </a:spcBef>
            </a:pPr>
            <a:r>
              <a:t>Know the business</a:t>
            </a:r>
          </a:p>
          <a:p>
            <a:pPr>
              <a:spcBef>
                <a:spcPts val="1200"/>
              </a:spcBef>
            </a:pPr>
            <a:r>
              <a:t>Always ask why</a:t>
            </a:r>
          </a:p>
          <a:p>
            <a:pPr>
              <a:spcBef>
                <a:spcPts val="1200"/>
              </a:spcBef>
            </a:pPr>
            <a:r>
              <a:t>What’s the lever?</a:t>
            </a:r>
          </a:p>
          <a:p>
            <a:pPr>
              <a:spcBef>
                <a:spcPts val="1200"/>
              </a:spcBef>
            </a:pPr>
            <a:r>
              <a:t>Over-Communication is better</a:t>
            </a:r>
            <a:br/>
            <a:r>
              <a:t>than under-communication</a:t>
            </a:r>
          </a:p>
          <a:p>
            <a:pPr>
              <a:spcBef>
                <a:spcPts val="1200"/>
              </a:spcBef>
            </a:pPr>
            <a:r>
              <a:t>Listen hard</a:t>
            </a:r>
          </a:p>
          <a:p>
            <a:pPr>
              <a:spcBef>
                <a:spcPts val="1200"/>
              </a:spcBef>
            </a:pPr>
            <a:r>
              <a:t>Break bread</a:t>
            </a:r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9322" y="1534530"/>
            <a:ext cx="4466102" cy="3177446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18" name="Shape 218"/>
          <p:cNvSpPr/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COMMUNICATION</a:t>
            </a:r>
          </a:p>
        </p:txBody>
      </p:sp>
      <p:sp>
        <p:nvSpPr>
          <p:cNvPr id="220" name="Shape 2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Does it reveal something that couldn’t be done in Excel?</a:t>
            </a:r>
          </a:p>
          <a:p>
            <a:pPr>
              <a:spcBef>
                <a:spcPts val="1200"/>
              </a:spcBef>
            </a:pPr>
            <a:r>
              <a:t>No speling errors!</a:t>
            </a:r>
          </a:p>
          <a:p>
            <a:pPr>
              <a:spcBef>
                <a:spcPts val="1200"/>
              </a:spcBef>
            </a:pPr>
            <a:r>
              <a:t>What would happen if your document was forwarded to other people in the organisation?</a:t>
            </a:r>
          </a:p>
          <a:p>
            <a:pPr>
              <a:spcBef>
                <a:spcPts val="1200"/>
              </a:spcBef>
            </a:pPr>
            <a:r>
              <a:t>Are you communicating in the same language?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4" name="Shape 224"/>
          <p:cNvSpPr/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pPr/>
            <a:r>
              <a:t>PRESENTATION</a:t>
            </a:r>
          </a:p>
        </p:txBody>
      </p:sp>
      <p:sp>
        <p:nvSpPr>
          <p:cNvPr id="225" name="Shape 225"/>
          <p:cNvSpPr/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defRPr sz="2300"/>
            </a:lvl1pPr>
          </a:lstStyle>
          <a:p>
            <a:pPr/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0739" y="-59188"/>
            <a:ext cx="9544553" cy="5376176"/>
          </a:xfrm>
          <a:prstGeom prst="rect">
            <a:avLst/>
          </a:prstGeom>
          <a:ln w="25400"/>
        </p:spPr>
      </p:pic>
      <p:sp>
        <p:nvSpPr>
          <p:cNvPr id="228" name="Shape 22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2" name="Shape 232"/>
          <p:cNvSpPr/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E2E2E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8E8E8"/>
                </a:solidFill>
              </a:defRPr>
            </a:lvl1pPr>
          </a:lstStyle>
          <a:p>
            <a:pPr/>
            <a:r>
              <a:t>PRESENTATION</a:t>
            </a:r>
          </a:p>
        </p:txBody>
      </p:sp>
      <p:sp>
        <p:nvSpPr>
          <p:cNvPr id="234" name="Shape 2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defRPr>
                <a:solidFill>
                  <a:srgbClr val="FFFFFF"/>
                </a:solidFill>
              </a:defRPr>
            </a:pPr>
            <a:r>
              <a:t>How you present your work will determine if it gets implemented.</a:t>
            </a:r>
          </a:p>
          <a:p>
            <a:pPr>
              <a:spcBef>
                <a:spcPts val="1200"/>
              </a:spcBef>
              <a:defRPr>
                <a:solidFill>
                  <a:srgbClr val="FFFFFF"/>
                </a:solidFill>
              </a:defRPr>
            </a:pPr>
            <a:r>
              <a:t>If your work isn’t implemented then it’s worthless</a:t>
            </a:r>
          </a:p>
          <a:p>
            <a:pPr>
              <a:spcBef>
                <a:spcPts val="1200"/>
              </a:spcBef>
              <a:defRPr>
                <a:solidFill>
                  <a:srgbClr val="FFFFFF"/>
                </a:solidFill>
              </a:defRPr>
            </a:pPr>
            <a:r>
              <a:t>Start with the results and action then dive into how you got there.</a:t>
            </a:r>
          </a:p>
          <a:p>
            <a:pPr>
              <a:spcBef>
                <a:spcPts val="1200"/>
              </a:spcBef>
              <a:defRPr>
                <a:solidFill>
                  <a:srgbClr val="FFFFFF"/>
                </a:solidFill>
              </a:defRPr>
            </a:pPr>
            <a:r>
              <a:t>Can your audience understand what’s in front of them?</a:t>
            </a:r>
          </a:p>
          <a:p>
            <a:pPr>
              <a:spcBef>
                <a:spcPts val="1200"/>
              </a:spcBef>
              <a:defRPr>
                <a:solidFill>
                  <a:srgbClr val="FFFFFF"/>
                </a:solidFill>
              </a:defRPr>
            </a:pPr>
            <a:r>
              <a:t>What questions do you think your audience will have?</a:t>
            </a:r>
          </a:p>
          <a:p>
            <a:pPr>
              <a:spcBef>
                <a:spcPts val="1200"/>
              </a:spcBef>
              <a:defRPr>
                <a:solidFill>
                  <a:srgbClr val="FFFFFF"/>
                </a:solidFill>
              </a:defRPr>
            </a:pPr>
            <a:r>
              <a:t>Peer Review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8" name="Shape 2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b="0" sz="1200">
                <a:uFillTx/>
              </a:defRPr>
            </a:pPr>
          </a:p>
        </p:txBody>
      </p:sp>
      <p:sp>
        <p:nvSpPr>
          <p:cNvPr id="240" name="Shape 240"/>
          <p:cNvSpPr/>
          <p:nvPr>
            <p:ph type="sldNum" sz="quarter" idx="2"/>
          </p:nvPr>
        </p:nvSpPr>
        <p:spPr>
          <a:xfrm>
            <a:off x="8685361" y="514350"/>
            <a:ext cx="18385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t>Explain complex concepts in three stages if you have a mixed audience</a:t>
            </a:r>
          </a:p>
          <a:p>
            <a:pPr lvl="1" marL="987777" indent="-352777">
              <a:spcBef>
                <a:spcPts val="1200"/>
              </a:spcBef>
              <a:buSzPct val="100000"/>
              <a:buFontTx/>
              <a:buAutoNum type="arabicPeriod" startAt="1"/>
            </a:pPr>
            <a:r>
              <a:t>Very general level - something your Mum would understand</a:t>
            </a:r>
          </a:p>
          <a:p>
            <a:pPr lvl="1" marL="987777" indent="-352777">
              <a:spcBef>
                <a:spcPts val="1200"/>
              </a:spcBef>
              <a:buSzPct val="100000"/>
              <a:buFontTx/>
              <a:buAutoNum type="arabicPeriod" startAt="1"/>
            </a:pPr>
            <a:r>
              <a:t>Slightly technical - something an analyst would understand</a:t>
            </a:r>
          </a:p>
          <a:p>
            <a:pPr lvl="1" marL="987777" indent="-352777">
              <a:spcBef>
                <a:spcPts val="1200"/>
              </a:spcBef>
              <a:buSzPct val="100000"/>
              <a:buFontTx/>
              <a:buAutoNum type="arabicPeriod" startAt="1"/>
            </a:pPr>
            <a:r>
              <a:t>More technical - something a peer would understand that communicates the key points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3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